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34" r:id="rId2"/>
    <p:sldId id="333" r:id="rId3"/>
    <p:sldId id="335" r:id="rId4"/>
    <p:sldId id="374" r:id="rId5"/>
    <p:sldId id="359" r:id="rId6"/>
    <p:sldId id="367" r:id="rId7"/>
    <p:sldId id="380" r:id="rId8"/>
    <p:sldId id="375" r:id="rId9"/>
    <p:sldId id="369" r:id="rId10"/>
    <p:sldId id="349" r:id="rId11"/>
    <p:sldId id="377" r:id="rId12"/>
    <p:sldId id="381" r:id="rId13"/>
    <p:sldId id="371" r:id="rId14"/>
  </p:sldIdLst>
  <p:sldSz cx="9144000" cy="6858000" type="screen4x3"/>
  <p:notesSz cx="6934200" cy="92329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600"/>
    <a:srgbClr val="333300"/>
    <a:srgbClr val="FCEEB2"/>
    <a:srgbClr val="D94C35"/>
    <a:srgbClr val="3366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Objects="1">
      <p:cViewPr>
        <p:scale>
          <a:sx n="66" d="100"/>
          <a:sy n="66" d="100"/>
        </p:scale>
        <p:origin x="-1284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/>
              <a:t>TRS-Care Projected </a:t>
            </a:r>
            <a:r>
              <a:rPr lang="en-US" dirty="0" smtClean="0"/>
              <a:t>Year-end Balance Comparison</a:t>
            </a:r>
          </a:p>
          <a:p>
            <a:pPr>
              <a:defRPr/>
            </a:pPr>
            <a:r>
              <a:rPr lang="en-US" dirty="0" smtClean="0"/>
              <a:t>($ </a:t>
            </a:r>
            <a:r>
              <a:rPr lang="en-US" dirty="0"/>
              <a:t>Millions)</a:t>
            </a:r>
          </a:p>
        </c:rich>
      </c:tx>
      <c:layout/>
    </c:title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State at 1.0%</c:v>
                </c:pt>
              </c:strCache>
            </c:strRef>
          </c:tx>
          <c:spPr>
            <a:gradFill flip="none" rotWithShape="1">
              <a:gsLst>
                <a:gs pos="0">
                  <a:srgbClr val="4F81BD">
                    <a:lumMod val="75000"/>
                    <a:shade val="30000"/>
                    <a:satMod val="115000"/>
                  </a:srgbClr>
                </a:gs>
                <a:gs pos="50000">
                  <a:srgbClr val="4F81BD">
                    <a:lumMod val="75000"/>
                    <a:shade val="67500"/>
                    <a:satMod val="115000"/>
                  </a:srgbClr>
                </a:gs>
                <a:gs pos="100000">
                  <a:srgbClr val="4F81BD">
                    <a:lumMod val="75000"/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c:spPr>
          <c:cat>
            <c:strRef>
              <c:f>Sheet1!$A$2:$A$7</c:f>
              <c:strCache>
                <c:ptCount val="6"/>
                <c:pt idx="0">
                  <c:v>FY 2010</c:v>
                </c:pt>
                <c:pt idx="1">
                  <c:v>FY 2011</c:v>
                </c:pt>
                <c:pt idx="2">
                  <c:v>FY 2012</c:v>
                </c:pt>
                <c:pt idx="3">
                  <c:v>FY 2013</c:v>
                </c:pt>
                <c:pt idx="4">
                  <c:v>FY 2014</c:v>
                </c:pt>
                <c:pt idx="5">
                  <c:v>FY 2015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815</c:v>
                </c:pt>
                <c:pt idx="1">
                  <c:v>851.4</c:v>
                </c:pt>
                <c:pt idx="2">
                  <c:v>673.9</c:v>
                </c:pt>
                <c:pt idx="3">
                  <c:v>379.2</c:v>
                </c:pt>
                <c:pt idx="4">
                  <c:v>-47.5</c:v>
                </c:pt>
                <c:pt idx="5">
                  <c:v>-618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 at 0.5%</c:v>
                </c:pt>
              </c:strCache>
            </c:strRef>
          </c:tx>
          <c:spPr>
            <a:solidFill>
              <a:srgbClr val="CC3300"/>
            </a:solidFill>
          </c:spPr>
          <c:cat>
            <c:strRef>
              <c:f>Sheet1!$A$2:$A$7</c:f>
              <c:strCache>
                <c:ptCount val="6"/>
                <c:pt idx="0">
                  <c:v>FY 2010</c:v>
                </c:pt>
                <c:pt idx="1">
                  <c:v>FY 2011</c:v>
                </c:pt>
                <c:pt idx="2">
                  <c:v>FY 2012</c:v>
                </c:pt>
                <c:pt idx="3">
                  <c:v>FY 2013</c:v>
                </c:pt>
                <c:pt idx="4">
                  <c:v>FY 2014</c:v>
                </c:pt>
                <c:pt idx="5">
                  <c:v>FY 2015</c:v>
                </c:pt>
              </c:strCache>
            </c:strRef>
          </c:cat>
          <c:val>
            <c:numRef>
              <c:f>Sheet1!$C$2:$C$7</c:f>
              <c:numCache>
                <c:formatCode>0.0</c:formatCode>
                <c:ptCount val="6"/>
                <c:pt idx="0">
                  <c:v>815</c:v>
                </c:pt>
                <c:pt idx="1">
                  <c:v>851.4</c:v>
                </c:pt>
                <c:pt idx="2">
                  <c:v>521.20000000000005</c:v>
                </c:pt>
                <c:pt idx="3">
                  <c:v>66.099999999999994</c:v>
                </c:pt>
                <c:pt idx="4">
                  <c:v>-365.6</c:v>
                </c:pt>
                <c:pt idx="5">
                  <c:v>-936.2</c:v>
                </c:pt>
              </c:numCache>
            </c:numRef>
          </c:val>
        </c:ser>
        <c:shape val="box"/>
        <c:axId val="201769344"/>
        <c:axId val="201770880"/>
        <c:axId val="0"/>
      </c:bar3DChart>
      <c:catAx>
        <c:axId val="201769344"/>
        <c:scaling>
          <c:orientation val="minMax"/>
        </c:scaling>
        <c:axPos val="b"/>
        <c:tickLblPos val="nextTo"/>
        <c:txPr>
          <a:bodyPr rot="-2700000" vert="horz"/>
          <a:lstStyle/>
          <a:p>
            <a:pPr>
              <a:defRPr sz="1400" baseline="0"/>
            </a:pPr>
            <a:endParaRPr lang="en-US"/>
          </a:p>
        </c:txPr>
        <c:crossAx val="201770880"/>
        <c:crosses val="autoZero"/>
        <c:auto val="1"/>
        <c:lblAlgn val="ctr"/>
        <c:lblOffset val="100"/>
      </c:catAx>
      <c:valAx>
        <c:axId val="201770880"/>
        <c:scaling>
          <c:orientation val="minMax"/>
          <c:max val="900"/>
          <c:min val="-900"/>
        </c:scaling>
        <c:axPos val="l"/>
        <c:majorGridlines/>
        <c:numFmt formatCode="&quot;$&quot;#,##0" sourceLinked="0"/>
        <c:tickLblPos val="nextTo"/>
        <c:crossAx val="201769344"/>
        <c:crosses val="autoZero"/>
        <c:crossBetween val="between"/>
        <c:majorUnit val="450"/>
      </c:valAx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44" tIns="45873" rIns="91744" bIns="45873" numCol="1" anchor="t" anchorCtr="0" compatLnSpc="1">
            <a:prstTxWarp prst="textNoShape">
              <a:avLst/>
            </a:prstTxWarp>
          </a:bodyPr>
          <a:lstStyle>
            <a:lvl1pPr defTabSz="453992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44" tIns="45873" rIns="91744" bIns="45873" numCol="1" anchor="t" anchorCtr="0" compatLnSpc="1">
            <a:prstTxWarp prst="textNoShape">
              <a:avLst/>
            </a:prstTxWarp>
          </a:bodyPr>
          <a:lstStyle>
            <a:lvl1pPr algn="r" defTabSz="453992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5FDBB0D-8B97-4860-BD5F-A5BA44DA6A6B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3738"/>
            <a:ext cx="4610100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86260"/>
            <a:ext cx="5548966" cy="41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44" tIns="45873" rIns="91744" bIns="45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40"/>
            <a:ext cx="3004820" cy="46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44" tIns="45873" rIns="91744" bIns="45873" numCol="1" anchor="b" anchorCtr="0" compatLnSpc="1">
            <a:prstTxWarp prst="textNoShape">
              <a:avLst/>
            </a:prstTxWarp>
          </a:bodyPr>
          <a:lstStyle>
            <a:lvl1pPr defTabSz="453992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70940"/>
            <a:ext cx="3004820" cy="46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44" tIns="45873" rIns="91744" bIns="45873" numCol="1" anchor="b" anchorCtr="0" compatLnSpc="1">
            <a:prstTxWarp prst="textNoShape">
              <a:avLst/>
            </a:prstTxWarp>
          </a:bodyPr>
          <a:lstStyle>
            <a:lvl1pPr algn="r" defTabSz="453992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C649AAD-6E2F-49D5-B7F1-6AA189DDD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ＭＳ Ｐゴシック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65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xfrm>
            <a:off x="924560" y="4540770"/>
            <a:ext cx="5085080" cy="3999978"/>
          </a:xfrm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sz="2000" dirty="0" smtClean="0">
                <a:latin typeface="Times New Roman" pitchFamily="18" charset="0"/>
                <a:ea typeface="ＭＳ Ｐゴシック" pitchFamily="34" charset="-128"/>
              </a:rPr>
              <a:t> Based on current projections and assuming no significant changes are made TRS-Care will run out of money by 8/31/2015.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Times New Roman" pitchFamily="18" charset="0"/>
                <a:ea typeface="ＭＳ Ｐゴシック" pitchFamily="34" charset="-128"/>
              </a:rPr>
              <a:t> Funding comes from retiree premiums, Medicare Part D and a portion based on 2.2% of payroll (1.0%-state, 0.65%-active members &amp; 0.55%-districts).</a:t>
            </a:r>
          </a:p>
          <a:p>
            <a:pPr>
              <a:buFontTx/>
              <a:buChar char="•"/>
            </a:pPr>
            <a:r>
              <a:rPr lang="en-US" sz="2000" dirty="0" smtClean="0">
                <a:latin typeface="Times New Roman" pitchFamily="18" charset="0"/>
                <a:ea typeface="ＭＳ Ｐゴシック" pitchFamily="34" charset="-128"/>
              </a:rPr>
              <a:t> To make TRS-Care actuarially sound would require contributions of 7.12% of payroll.  This would cover normal cost of 3.68% and amortize the unfunded actuarial accrued liability of $23.6 billion over 31 years.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32AF3-C643-4CF4-B721-A1C21C818C7C}" type="slidenum">
              <a:rPr lang="en-US" smtClean="0">
                <a:latin typeface="Times New Roman" pitchFamily="18" charset="0"/>
              </a:rPr>
              <a:pPr/>
              <a:t>9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8305800" y="6356350"/>
            <a:ext cx="457200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 descr="BLACKBOARD2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DAC3E-FDE0-4266-B0AE-0462428715EB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8B070A04-46F6-4050-B825-EC2FFCDAA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66F3F-0280-4C87-B935-B50B312763E0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A14F8E8-E853-49E0-A9FB-6B3194DE3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6334BB-BCD6-4188-985D-A7F448A26CFB}" type="datetime1">
              <a:rPr lang="en-US" smtClean="0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D2451-8363-4B8B-AC12-5199FAFDA764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AEBA546B-FBC4-452C-B7B2-37CB96D76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939F1-E4D1-4AE9-BA13-87E7DE2A6AB7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3BE13B86-355F-4D98-B502-2F0ED7862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B255B-6BE2-467F-A4D3-93E720A8993B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5D7EEA50-20AC-40C3-9529-E5B32ECC8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489C1-06DD-4F09-BA72-8A4FE8642381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9651BA9B-D411-4EF5-9358-A29ED214D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57EC0-E02F-436F-AAE7-1961134A08F3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D5CFD59A-DCA1-4DE9-9A5A-E869192E6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806D7-7C84-4B06-879B-3BC6404E9FD6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3DA3214E-9DBF-4A91-9AE1-5CAF2CEC2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29D8C-D31B-4CD0-B0A2-9BA3E2E8538E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54F187B0-6307-40FB-8A1A-4CA8D2B0E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19411-5FD5-4715-A7D2-9D51FCD6295F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3DCFF2CE-7154-4EC1-B24F-8000322B1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TRS slid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8077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576334BB-BCD6-4188-985D-A7F448A26CFB}" type="datetime1">
              <a:rPr lang="en-US"/>
              <a:pPr>
                <a:defRPr/>
              </a:pPr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fld id="{0DCDA23C-4CA2-4EAD-BC03-D98C54F57746}" type="slidenum">
              <a:rPr lang="en-US" sz="1200" smtClean="0">
                <a:ea typeface="ＭＳ Ｐゴシック" pitchFamily="-65" charset="-128"/>
              </a:rPr>
              <a:pPr algn="r">
                <a:defRPr/>
              </a:pPr>
              <a:t>‹#›</a:t>
            </a:fld>
            <a:endParaRPr lang="en-US" sz="1200" dirty="0">
              <a:ea typeface="ＭＳ Ｐゴシック" pitchFamily="-65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4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  <p:sldLayoutId id="2147484155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Arial"/>
          <a:ea typeface="ＭＳ Ｐゴシック" pitchFamily="-65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65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65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65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65" charset="-128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pitchFamily="-65" charset="-128"/>
        </a:defRPr>
      </a:lvl9pPr>
    </p:titleStyle>
    <p:bodyStyle>
      <a:lvl1pPr marL="168275" indent="-1682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4A452A"/>
          </a:solidFill>
          <a:latin typeface="Arial"/>
          <a:ea typeface="ＭＳ Ｐゴシック" pitchFamily="-65" charset="-128"/>
          <a:cs typeface="Arial"/>
        </a:defRPr>
      </a:lvl1pPr>
      <a:lvl2pPr marL="457200" indent="-233363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rgbClr val="4A452A"/>
          </a:solidFill>
          <a:latin typeface="Arial"/>
          <a:ea typeface="ＭＳ Ｐゴシック" pitchFamily="-65" charset="-128"/>
          <a:cs typeface="Arial"/>
        </a:defRPr>
      </a:lvl2pPr>
      <a:lvl3pPr marL="681038" indent="-166688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b="1" kern="1200">
          <a:solidFill>
            <a:srgbClr val="4A452A"/>
          </a:solidFill>
          <a:latin typeface="Arial"/>
          <a:ea typeface="ＭＳ Ｐゴシック" pitchFamily="-65" charset="-128"/>
          <a:cs typeface="Arial"/>
        </a:defRPr>
      </a:lvl3pPr>
      <a:lvl4pPr marL="971550" indent="-16827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b="1" kern="1200">
          <a:solidFill>
            <a:srgbClr val="4A452A"/>
          </a:solidFill>
          <a:latin typeface="Arial"/>
          <a:ea typeface="ＭＳ Ｐゴシック" pitchFamily="-65" charset="-128"/>
          <a:cs typeface="Arial"/>
        </a:defRPr>
      </a:lvl4pPr>
      <a:lvl5pPr marL="1204913" indent="-1778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b="1" kern="1200">
          <a:solidFill>
            <a:srgbClr val="4A452A"/>
          </a:solidFill>
          <a:latin typeface="Arial"/>
          <a:ea typeface="ＭＳ Ｐゴシック" pitchFamily="-65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498675" y="1262600"/>
            <a:ext cx="8077200" cy="33528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Teacher Retirement System</a:t>
            </a:r>
            <a:br>
              <a:rPr lang="en-US" sz="36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36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Issues and Challenges for</a:t>
            </a:r>
            <a:br>
              <a:rPr lang="en-US" sz="36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36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the 82</a:t>
            </a:r>
            <a:r>
              <a:rPr lang="en-US" sz="3600" baseline="300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nd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 Regular Session</a:t>
            </a:r>
            <a:r>
              <a:rPr lang="en-US" sz="32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br>
              <a:rPr lang="en-US" sz="32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32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/>
            </a:r>
            <a:br>
              <a:rPr lang="en-US" sz="320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2000" b="0" dirty="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 Presentation to the </a:t>
            </a:r>
            <a:r>
              <a:rPr lang="en-US" sz="2000" dirty="0" smtClean="0"/>
              <a:t>TASSCUBO Winter Conference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February 21, 2011</a:t>
            </a:r>
            <a:endParaRPr lang="en-US" sz="2000" b="0" i="1" dirty="0" smtClean="0">
              <a:solidFill>
                <a:srgbClr val="FF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TRS Legislative Issues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609600" y="1658075"/>
            <a:ext cx="8077200" cy="4895125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Investment authority bills</a:t>
            </a:r>
          </a:p>
          <a:p>
            <a:pPr lvl="1">
              <a:spcBef>
                <a:spcPts val="6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Sunset on use of external managers and derivatives</a:t>
            </a:r>
          </a:p>
          <a:p>
            <a:pPr lvl="1">
              <a:spcBef>
                <a:spcPts val="6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Cap on hedge funds</a:t>
            </a:r>
          </a:p>
          <a:p>
            <a:pPr>
              <a:spcBef>
                <a:spcPts val="12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Omnibus clean-up</a:t>
            </a:r>
          </a:p>
          <a:p>
            <a:pPr>
              <a:spcBef>
                <a:spcPts val="12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Standardized purchase of service credit</a:t>
            </a:r>
          </a:p>
          <a:p>
            <a:pPr>
              <a:spcBef>
                <a:spcPts val="12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Standardize the benefit year</a:t>
            </a:r>
          </a:p>
          <a:p>
            <a:pPr>
              <a:spcBef>
                <a:spcPts val="12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Simplify Return-to-Work program</a:t>
            </a:r>
          </a:p>
          <a:p>
            <a:pPr>
              <a:spcBef>
                <a:spcPts val="12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All bills are designed to eliminate exceptions, enhance our ability to generate positive returns, and improve efficiency and service delivery.</a:t>
            </a:r>
          </a:p>
          <a:p>
            <a:pPr>
              <a:spcBef>
                <a:spcPts val="12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Other issues:  pension sustainability and board composition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TRS Administrative Initiatives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xfrm>
            <a:off x="2149075" y="1600200"/>
            <a:ext cx="5638800" cy="4953000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Investment Resources</a:t>
            </a:r>
          </a:p>
          <a:p>
            <a:pPr>
              <a:spcBef>
                <a:spcPts val="12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System Modernization</a:t>
            </a:r>
          </a:p>
          <a:p>
            <a:pPr>
              <a:spcBef>
                <a:spcPts val="12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Rules Convention</a:t>
            </a:r>
          </a:p>
          <a:p>
            <a:pPr>
              <a:spcBef>
                <a:spcPts val="12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Forms Review</a:t>
            </a:r>
          </a:p>
          <a:p>
            <a:pPr>
              <a:spcBef>
                <a:spcPts val="6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Enhanced communications</a:t>
            </a:r>
          </a:p>
          <a:p>
            <a:pPr lvl="1">
              <a:spcBef>
                <a:spcPts val="6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Streamed board meetings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Member outreach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2200" b="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MyTRS</a:t>
            </a: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Issue-oriented videos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User friendly brochures </a:t>
            </a:r>
          </a:p>
          <a:p>
            <a:pPr lvl="1">
              <a:spcBef>
                <a:spcPts val="60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Web self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Board of Trustees Spring Elections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68350"/>
            <a:ext cx="8382000" cy="4572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The Active Higher Education member ballot will have three candidates:  </a:t>
            </a:r>
            <a:r>
              <a:rPr lang="en-US" sz="18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Joe Angulo (UT-Pan American); Thelma (Karen) Charleston (Prairie View A&amp;M); and </a:t>
            </a:r>
            <a:r>
              <a:rPr lang="en-US" sz="1800" b="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Julien</a:t>
            </a:r>
            <a:r>
              <a:rPr lang="en-US" sz="18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 Devereux (UT-Austin).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The Retiree member ballot will also have three candidates:  </a:t>
            </a:r>
            <a:r>
              <a:rPr lang="en-US" sz="18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George Lynn Britton, Jr. (San Antonio); William Ishee (Spring); and Anita Palmer (Wichita Falls).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TRS will mail ballots and candidate information for both elections to all eligible voters by March 15.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The completed ballots must returned to TRS by April 30, 2011. 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The governor will then select from the three candidates in each election to fill the two seats, which are both for six-year terms.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i="1" u="sng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Topics for Discussion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1863525" y="1828800"/>
            <a:ext cx="5410200" cy="4525963"/>
          </a:xfrm>
        </p:spPr>
        <p:txBody>
          <a:bodyPr/>
          <a:lstStyle/>
          <a:p>
            <a:pPr>
              <a:spcBef>
                <a:spcPct val="40000"/>
              </a:spcBef>
              <a:defRPr/>
            </a:pPr>
            <a:r>
              <a:rPr lang="en-US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Pension Trust Fund Status</a:t>
            </a:r>
          </a:p>
          <a:p>
            <a:pPr>
              <a:spcBef>
                <a:spcPct val="40000"/>
              </a:spcBef>
              <a:defRPr/>
            </a:pPr>
            <a:r>
              <a:rPr lang="en-US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Budget Issues for FY 2012-13</a:t>
            </a:r>
          </a:p>
          <a:p>
            <a:pPr>
              <a:spcBef>
                <a:spcPct val="40000"/>
              </a:spcBef>
              <a:defRPr/>
            </a:pPr>
            <a:r>
              <a:rPr lang="en-US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TRS-Care and TRS-</a:t>
            </a:r>
            <a:r>
              <a:rPr lang="en-US" b="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ActiveCare</a:t>
            </a:r>
            <a:endParaRPr lang="en-US" b="0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spcBef>
                <a:spcPct val="40000"/>
              </a:spcBef>
              <a:defRPr/>
            </a:pPr>
            <a:r>
              <a:rPr lang="en-US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TRS Legislative Issues</a:t>
            </a:r>
          </a:p>
          <a:p>
            <a:pPr>
              <a:spcBef>
                <a:spcPct val="40000"/>
              </a:spcBef>
              <a:defRPr/>
            </a:pPr>
            <a:r>
              <a:rPr lang="en-US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TRS Administrative Initiatives</a:t>
            </a:r>
          </a:p>
          <a:p>
            <a:pPr>
              <a:spcBef>
                <a:spcPct val="40000"/>
              </a:spcBef>
              <a:defRPr/>
            </a:pPr>
            <a:r>
              <a:rPr lang="en-US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Board of Trustees Elections</a:t>
            </a:r>
          </a:p>
          <a:p>
            <a:pPr>
              <a:spcBef>
                <a:spcPct val="40000"/>
              </a:spcBef>
              <a:defRPr/>
            </a:pPr>
            <a:r>
              <a:rPr lang="en-US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Questions and Answers</a:t>
            </a:r>
          </a:p>
          <a:p>
            <a:pPr>
              <a:spcBef>
                <a:spcPct val="40000"/>
              </a:spcBef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Pension Trust Fund Status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528575" y="1630100"/>
            <a:ext cx="8077200" cy="52279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</a:rPr>
              <a:t>The trust fund has recovered virtually all losses from the previous two years after hitting a low of approximately $70 billion in February 2009.  The fund’s current market value has rebounded to about $106 billion.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800" b="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</a:rPr>
              <a:t>TRS ranked #1 in its peer group for annual returns as of 9/30/10 and has performed exceptionally well so far this year.  The economic forecast for the remainder of this year is positive.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en-US" sz="1800" b="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</a:rPr>
              <a:t>TRS’ latest actuarial valuation, as of Aug. 31, 2010, reports relatively little change from the previous year’s valuation. The trust fund’s unfunded liability is now $22.9 billion with a funded ratio of 82.9 percent.  The next valuation will be done as of 2/28/11 with results available by the third week in March.</a:t>
            </a:r>
          </a:p>
          <a:p>
            <a:pPr lvl="1">
              <a:spcBef>
                <a:spcPts val="300"/>
              </a:spcBef>
              <a:buFont typeface="Arial" charset="0"/>
              <a:buChar char="•"/>
              <a:defRPr/>
            </a:pP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buFont typeface="Arial" charset="0"/>
              <a:buChar char="•"/>
              <a:defRPr/>
            </a:pP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166688" indent="-166688">
              <a:spcBef>
                <a:spcPct val="0"/>
              </a:spcBef>
              <a:buFont typeface="Arial" charset="0"/>
              <a:buNone/>
              <a:defRPr/>
            </a:pPr>
            <a:endParaRPr lang="en-US" sz="2000" dirty="0" smtClean="0">
              <a:solidFill>
                <a:srgbClr val="3333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Pension Trust Fund Status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355925" y="1752600"/>
            <a:ext cx="8377175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TRS actuarial valuations mitigate short-term fluctuations in rates of return through a process called “smoothing.” This allows the impact of annual gains and losses to be spread out over a five-year period.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200" b="0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If the current contribution policy continues, the trust fund is projected to have sufficient assets to make benefit payments through 2072, an increase of 14 years over the last valuation.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200" b="0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Fund contributions for FY 2010-11 are set at 13.044 percent, but could be reduced for FY 2012-13.  These contribution levels are not adequate to fund longer-term TRS liabilities unless investment returns exceed the assumed rate of return of 8% over time. </a:t>
            </a:r>
          </a:p>
          <a:p>
            <a:pPr lvl="1">
              <a:spcBef>
                <a:spcPts val="300"/>
              </a:spcBef>
              <a:buFont typeface="Arial" charset="0"/>
              <a:buChar char="•"/>
              <a:defRPr/>
            </a:pP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buFont typeface="Arial" charset="0"/>
              <a:buChar char="•"/>
              <a:defRPr/>
            </a:pP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166688" indent="-166688">
              <a:spcBef>
                <a:spcPct val="0"/>
              </a:spcBef>
              <a:buFont typeface="Arial" charset="0"/>
              <a:buNone/>
              <a:defRPr/>
            </a:pPr>
            <a:endParaRPr lang="en-US" sz="2000" dirty="0" smtClean="0">
              <a:solidFill>
                <a:srgbClr val="3333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066800"/>
          </a:xfrm>
        </p:spPr>
        <p:txBody>
          <a:bodyPr lIns="91418" tIns="45709" rIns="91418" bIns="45709" anchor="t"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Diversified Portfolio Review</a:t>
            </a:r>
            <a:b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Overview of Results as of 09/30/10</a:t>
            </a:r>
          </a:p>
        </p:txBody>
      </p:sp>
      <p:sp>
        <p:nvSpPr>
          <p:cNvPr id="20484" name="Text Box 29"/>
          <p:cNvSpPr txBox="1">
            <a:spLocks noChangeArrowheads="1"/>
          </p:cNvSpPr>
          <p:nvPr/>
        </p:nvSpPr>
        <p:spPr bwMode="gray">
          <a:xfrm>
            <a:off x="3541713" y="3284538"/>
            <a:ext cx="1819275" cy="13112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lIns="68632" tIns="27452" rIns="27452" bIns="27452">
            <a:spAutoFit/>
          </a:bodyPr>
          <a:lstStyle/>
          <a:p>
            <a:pPr algn="ctr" defTabSz="820738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Global Equity</a:t>
            </a:r>
            <a:br>
              <a:rPr lang="en-US" sz="1400" b="1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60%</a:t>
            </a:r>
          </a:p>
          <a:p>
            <a:pPr algn="ctr" defTabSz="820738"/>
            <a:r>
              <a:rPr lang="en-US" sz="1000" b="1">
                <a:solidFill>
                  <a:schemeClr val="bg1"/>
                </a:solidFill>
                <a:latin typeface="Calibri" pitchFamily="34" charset="0"/>
              </a:rPr>
              <a:t>US Large Cap</a:t>
            </a:r>
            <a:br>
              <a:rPr lang="en-US" sz="1000" b="1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000" b="1">
                <a:solidFill>
                  <a:schemeClr val="bg1"/>
                </a:solidFill>
                <a:latin typeface="Calibri" pitchFamily="34" charset="0"/>
              </a:rPr>
              <a:t>US Small Cap</a:t>
            </a:r>
            <a:br>
              <a:rPr lang="en-US" sz="1000" b="1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000" b="1">
                <a:solidFill>
                  <a:schemeClr val="bg1"/>
                </a:solidFill>
                <a:latin typeface="Calibri" pitchFamily="34" charset="0"/>
              </a:rPr>
              <a:t>Non- US Developed</a:t>
            </a:r>
            <a:br>
              <a:rPr lang="en-US" sz="1000" b="1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000" b="1">
                <a:solidFill>
                  <a:schemeClr val="bg1"/>
                </a:solidFill>
                <a:latin typeface="Calibri" pitchFamily="34" charset="0"/>
              </a:rPr>
              <a:t>Emerging Market Equities</a:t>
            </a:r>
            <a:br>
              <a:rPr lang="en-US" sz="1000" b="1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000" b="1">
                <a:solidFill>
                  <a:schemeClr val="bg1"/>
                </a:solidFill>
                <a:latin typeface="Calibri" pitchFamily="34" charset="0"/>
              </a:rPr>
              <a:t>Private Equity</a:t>
            </a:r>
            <a:endParaRPr lang="en-US" sz="1600"/>
          </a:p>
        </p:txBody>
      </p:sp>
      <p:pic>
        <p:nvPicPr>
          <p:cNvPr id="15" name="Picture 12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9618"/>
          <a:stretch>
            <a:fillRect/>
          </a:stretch>
        </p:blipFill>
        <p:spPr>
          <a:xfrm>
            <a:off x="684212" y="1281388"/>
            <a:ext cx="8326438" cy="4583112"/>
          </a:xfrm>
        </p:spPr>
      </p:pic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304800" y="6397624"/>
            <a:ext cx="37973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900" i="1" dirty="0">
                <a:latin typeface="+mn-lt"/>
              </a:rPr>
              <a:t>Source: State Street Bank.</a:t>
            </a:r>
            <a:endParaRPr lang="en-US" sz="900" i="1" dirty="0">
              <a:latin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4750" y="5772167"/>
            <a:ext cx="379095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3300"/>
              </a:buClr>
              <a:buFont typeface="Wingdings" pitchFamily="2" charset="2"/>
              <a:buChar char="q"/>
              <a:defRPr/>
            </a:pPr>
            <a:r>
              <a:rPr lang="en-US" sz="1200" dirty="0" smtClean="0">
                <a:latin typeface="+mn-lt"/>
              </a:rPr>
              <a:t>  Strong </a:t>
            </a:r>
            <a:r>
              <a:rPr lang="en-US" sz="1200" dirty="0">
                <a:latin typeface="+mn-lt"/>
              </a:rPr>
              <a:t>third quarter (up 9.6%)</a:t>
            </a:r>
          </a:p>
          <a:p>
            <a:pPr>
              <a:buClr>
                <a:srgbClr val="003300"/>
              </a:buClr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</a:rPr>
              <a:t>  Solid year (up 12.6%)</a:t>
            </a:r>
          </a:p>
        </p:txBody>
      </p:sp>
      <p:graphicFrame>
        <p:nvGraphicFramePr>
          <p:cNvPr id="19" name="Group 72"/>
          <p:cNvGraphicFramePr>
            <a:graphicFrameLocks/>
          </p:cNvGraphicFramePr>
          <p:nvPr/>
        </p:nvGraphicFramePr>
        <p:xfrm>
          <a:off x="688019" y="4549513"/>
          <a:ext cx="8056656" cy="1101728"/>
        </p:xfrm>
        <a:graphic>
          <a:graphicData uri="http://schemas.openxmlformats.org/drawingml/2006/table">
            <a:tbl>
              <a:tblPr/>
              <a:tblGrid>
                <a:gridCol w="1228299"/>
                <a:gridCol w="1516723"/>
                <a:gridCol w="2230607"/>
                <a:gridCol w="1722874"/>
                <a:gridCol w="1358153"/>
              </a:tblGrid>
              <a:tr h="25633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Q310</a:t>
                      </a:r>
                    </a:p>
                  </a:txBody>
                  <a:tcPr marL="77475" marR="30990" marT="30079" marB="300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4.8%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12.8%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4.9%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9.6%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5633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Year</a:t>
                      </a:r>
                    </a:p>
                  </a:txBody>
                  <a:tcPr marL="77475" marR="30990" marT="30079" marB="300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14.9%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12.4%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8.9%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12.6%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77346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Ending Value</a:t>
                      </a:r>
                    </a:p>
                  </a:txBody>
                  <a:tcPr marL="77475" marR="30990" marT="30079" marB="300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$20.1B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$62.2B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$18.0B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$100.3B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77346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Period</a:t>
                      </a:r>
                    </a:p>
                  </a:txBody>
                  <a:tcPr marL="77475" marR="30990" marT="30079" marB="300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Stable Value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Global Equity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Real Return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485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 Trust</a:t>
                      </a:r>
                    </a:p>
                  </a:txBody>
                  <a:tcPr marL="77475" marR="30990" marT="30079" marB="300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2001106"/>
            <a:ext cx="294436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81025" eaLnBrk="0" hangingPunct="0">
              <a:spcBef>
                <a:spcPct val="50000"/>
              </a:spcBef>
              <a:buClr>
                <a:schemeClr val="accent1"/>
              </a:buClr>
            </a:pPr>
            <a:r>
              <a:rPr lang="en-US" sz="1600" b="1" dirty="0" smtClean="0">
                <a:latin typeface="Calibri" pitchFamily="34" charset="0"/>
              </a:rPr>
              <a:t>Stable Value</a:t>
            </a:r>
            <a:br>
              <a:rPr lang="en-US" sz="1600" b="1" dirty="0" smtClean="0">
                <a:latin typeface="Calibri" pitchFamily="34" charset="0"/>
              </a:rPr>
            </a:br>
            <a:r>
              <a:rPr lang="en-US" sz="1600" b="1" dirty="0" smtClean="0">
                <a:latin typeface="Calibri" pitchFamily="34" charset="0"/>
              </a:rPr>
              <a:t>20%</a:t>
            </a:r>
          </a:p>
          <a:p>
            <a:pPr algn="ctr" defTabSz="581025" eaLnBrk="0" hangingPunct="0">
              <a:spcBef>
                <a:spcPct val="50000"/>
              </a:spcBef>
              <a:buClr>
                <a:schemeClr val="accent1"/>
              </a:buClr>
            </a:pPr>
            <a:r>
              <a:rPr lang="en-US" sz="1400" dirty="0" smtClean="0">
                <a:latin typeface="Calibri" pitchFamily="34" charset="0"/>
              </a:rPr>
              <a:t>Policy weights:</a:t>
            </a:r>
          </a:p>
          <a:p>
            <a:pPr algn="ctr" defTabSz="581025" eaLnBrk="0" hangingPunct="0">
              <a:spcBef>
                <a:spcPct val="50000"/>
              </a:spcBef>
              <a:buClr>
                <a:schemeClr val="accent1"/>
              </a:buClr>
            </a:pPr>
            <a:r>
              <a:rPr lang="en-US" sz="1400" dirty="0" smtClean="0">
                <a:latin typeface="Calibri" pitchFamily="34" charset="0"/>
              </a:rPr>
              <a:t>15% - Long Treasuries</a:t>
            </a:r>
            <a:br>
              <a:rPr lang="en-US" sz="1400" dirty="0" smtClean="0">
                <a:latin typeface="Calibri" pitchFamily="34" charset="0"/>
              </a:rPr>
            </a:br>
            <a:r>
              <a:rPr lang="en-US" sz="1400" dirty="0" smtClean="0">
                <a:latin typeface="Calibri" pitchFamily="34" charset="0"/>
              </a:rPr>
              <a:t>4% - Hedge Funds</a:t>
            </a:r>
            <a:br>
              <a:rPr lang="en-US" sz="1400" dirty="0" smtClean="0">
                <a:latin typeface="Calibri" pitchFamily="34" charset="0"/>
              </a:rPr>
            </a:br>
            <a:r>
              <a:rPr lang="en-US" sz="1400" dirty="0" smtClean="0">
                <a:latin typeface="Calibri" pitchFamily="34" charset="0"/>
              </a:rPr>
              <a:t>1% - Cash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99188" y="2001106"/>
            <a:ext cx="294481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81025" eaLnBrk="0" hangingPunct="0">
              <a:spcBef>
                <a:spcPct val="50000"/>
              </a:spcBef>
              <a:buClr>
                <a:schemeClr val="accent1"/>
              </a:buClr>
            </a:pPr>
            <a:r>
              <a:rPr lang="en-US" sz="1600" b="1" dirty="0" smtClean="0">
                <a:latin typeface="Calibri" pitchFamily="34" charset="0"/>
              </a:rPr>
              <a:t>Real Return</a:t>
            </a:r>
            <a:br>
              <a:rPr lang="en-US" sz="1600" b="1" dirty="0" smtClean="0">
                <a:latin typeface="Calibri" pitchFamily="34" charset="0"/>
              </a:rPr>
            </a:br>
            <a:r>
              <a:rPr lang="en-US" sz="1600" b="1" dirty="0" smtClean="0">
                <a:latin typeface="Calibri" pitchFamily="34" charset="0"/>
              </a:rPr>
              <a:t>20%</a:t>
            </a:r>
          </a:p>
          <a:p>
            <a:pPr algn="ctr" defTabSz="581025" eaLnBrk="0" hangingPunct="0">
              <a:spcBef>
                <a:spcPct val="50000"/>
              </a:spcBef>
              <a:buClr>
                <a:schemeClr val="accent1"/>
              </a:buClr>
            </a:pPr>
            <a:r>
              <a:rPr lang="en-US" sz="1400" dirty="0" smtClean="0">
                <a:latin typeface="Calibri" pitchFamily="34" charset="0"/>
              </a:rPr>
              <a:t>Policy weights:</a:t>
            </a:r>
          </a:p>
          <a:p>
            <a:pPr algn="ctr" defTabSz="581025" eaLnBrk="0" hangingPunct="0">
              <a:spcBef>
                <a:spcPct val="50000"/>
              </a:spcBef>
              <a:buClr>
                <a:schemeClr val="accent1"/>
              </a:buClr>
            </a:pPr>
            <a:r>
              <a:rPr lang="en-US" sz="1400" dirty="0" smtClean="0">
                <a:latin typeface="Calibri" pitchFamily="34" charset="0"/>
              </a:rPr>
              <a:t>8% - TIPS</a:t>
            </a:r>
            <a:br>
              <a:rPr lang="en-US" sz="1400" dirty="0" smtClean="0">
                <a:latin typeface="Calibri" pitchFamily="34" charset="0"/>
              </a:rPr>
            </a:br>
            <a:r>
              <a:rPr lang="en-US" sz="1400" dirty="0" smtClean="0">
                <a:latin typeface="Calibri" pitchFamily="34" charset="0"/>
              </a:rPr>
              <a:t>2% - Commodities</a:t>
            </a:r>
            <a:br>
              <a:rPr lang="en-US" sz="1400" dirty="0" smtClean="0">
                <a:latin typeface="Calibri" pitchFamily="34" charset="0"/>
              </a:rPr>
            </a:br>
            <a:r>
              <a:rPr lang="en-US" sz="1400" dirty="0" smtClean="0">
                <a:latin typeface="Calibri" pitchFamily="34" charset="0"/>
              </a:rPr>
              <a:t>2% - REITS</a:t>
            </a:r>
            <a:br>
              <a:rPr lang="en-US" sz="1400" dirty="0" smtClean="0">
                <a:latin typeface="Calibri" pitchFamily="34" charset="0"/>
              </a:rPr>
            </a:br>
            <a:r>
              <a:rPr lang="en-US" sz="1400" dirty="0" smtClean="0">
                <a:latin typeface="Calibri" pitchFamily="34" charset="0"/>
              </a:rPr>
              <a:t>8% - Real Estate/Real Assets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3541712" y="2035076"/>
            <a:ext cx="20970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81025" eaLnBrk="0" hangingPunct="0">
              <a:spcBef>
                <a:spcPct val="50000"/>
              </a:spcBef>
              <a:buClr>
                <a:schemeClr val="accent1"/>
              </a:buClr>
            </a:pP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Global Equity</a:t>
            </a:r>
            <a:b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60%</a:t>
            </a:r>
          </a:p>
          <a:p>
            <a:pPr algn="ctr" defTabSz="581025" eaLnBrk="0" hangingPunct="0">
              <a:spcBef>
                <a:spcPct val="50000"/>
              </a:spcBef>
              <a:buClr>
                <a:schemeClr val="accent1"/>
              </a:buClr>
            </a:pP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Policy weights:</a:t>
            </a:r>
          </a:p>
          <a:p>
            <a:pPr algn="ctr" defTabSz="581025" eaLnBrk="0" hangingPunct="0">
              <a:spcBef>
                <a:spcPct val="50000"/>
              </a:spcBef>
              <a:buClr>
                <a:schemeClr val="accent1"/>
              </a:buClr>
            </a:pP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22% - US Large Cap</a:t>
            </a:r>
            <a:b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5% - US Small Cap</a:t>
            </a:r>
            <a:b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15% - Non- US Developed</a:t>
            </a:r>
            <a:b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10% - Emerging Market Equities</a:t>
            </a:r>
            <a:b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 dirty="0" smtClean="0">
                <a:solidFill>
                  <a:schemeClr val="bg1"/>
                </a:solidFill>
                <a:latin typeface="Calibri" pitchFamily="34" charset="0"/>
              </a:rPr>
              <a:t>8% - Private Equity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7275" y="6319838"/>
            <a:ext cx="8686800" cy="46037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981200" y="3663099"/>
            <a:ext cx="963168" cy="68030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199632" y="3878544"/>
            <a:ext cx="963168" cy="46485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10869" y="5772167"/>
            <a:ext cx="443706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3300"/>
              </a:buClr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</a:rPr>
              <a:t>  </a:t>
            </a:r>
            <a:r>
              <a:rPr lang="en-US" sz="1200" dirty="0" smtClean="0">
                <a:latin typeface="+mn-lt"/>
              </a:rPr>
              <a:t>  Trust </a:t>
            </a:r>
            <a:r>
              <a:rPr lang="en-US" sz="1200" dirty="0">
                <a:latin typeface="+mn-lt"/>
              </a:rPr>
              <a:t>Performance generally consistent with Economic Regime</a:t>
            </a:r>
          </a:p>
          <a:p>
            <a:pPr>
              <a:buClr>
                <a:srgbClr val="003300"/>
              </a:buClr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</a:rPr>
              <a:t>  </a:t>
            </a:r>
            <a:r>
              <a:rPr lang="en-US" sz="1200" dirty="0" smtClean="0">
                <a:latin typeface="+mn-lt"/>
              </a:rPr>
              <a:t>  </a:t>
            </a:r>
            <a:r>
              <a:rPr lang="en-US" sz="1200" dirty="0">
                <a:latin typeface="+mn-lt"/>
              </a:rPr>
              <a:t>Peer Results:  1</a:t>
            </a:r>
            <a:r>
              <a:rPr lang="en-US" sz="1200" baseline="30000" dirty="0">
                <a:latin typeface="+mn-lt"/>
              </a:rPr>
              <a:t>st</a:t>
            </a:r>
            <a:r>
              <a:rPr lang="en-US" sz="1200" dirty="0">
                <a:latin typeface="+mn-lt"/>
              </a:rPr>
              <a:t> Percentile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1281388"/>
            <a:ext cx="688019" cy="318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473356" y="1283313"/>
            <a:ext cx="688019" cy="318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TRS Budget Issues for FY 2012-13 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528575" y="1715950"/>
            <a:ext cx="8077200" cy="47244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State budget writers are trying to address a budget shortfall that ranges from $15-$27 billion depending on assumptions.</a:t>
            </a:r>
          </a:p>
          <a:p>
            <a:pPr>
              <a:spcBef>
                <a:spcPts val="0"/>
              </a:spcBef>
              <a:defRPr/>
            </a:pPr>
            <a:endParaRPr lang="en-US" sz="1000" b="0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TRS requested funding to maintain the state contribution rate of 6.644% and member rate of 6.4%.  Also assumed covered payroll growth of 5% per year for Public Education and 6% per year for Higher Education.</a:t>
            </a:r>
          </a:p>
          <a:p>
            <a:pPr>
              <a:spcBef>
                <a:spcPts val="0"/>
              </a:spcBef>
              <a:defRPr/>
            </a:pPr>
            <a:endParaRPr lang="en-US" sz="1000" b="0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House and Senate appropriations bills as introduced assume a state contribution rate of 6.0% (constitutional minimum) and member rate of 6.4% (statutory change is assumed).  Both also assume less payroll growth.</a:t>
            </a:r>
          </a:p>
          <a:p>
            <a:pPr>
              <a:spcBef>
                <a:spcPts val="0"/>
              </a:spcBef>
              <a:defRPr/>
            </a:pPr>
            <a:endParaRPr lang="en-US" sz="1000" b="0" dirty="0" smtClean="0">
              <a:solidFill>
                <a:schemeClr val="tx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House and Senate bills also assume a state contribution to TRS-Care of 0.5%, down from 1.0% currently in statute.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TRS Budget Issues for FY 2012-13 (Cont’d)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341450" y="1727525"/>
            <a:ext cx="8458200" cy="5029200"/>
          </a:xfrm>
        </p:spPr>
        <p:txBody>
          <a:bodyPr/>
          <a:lstStyle/>
          <a:p>
            <a:pPr lvl="0"/>
            <a:r>
              <a:rPr lang="en-US" sz="2200" b="0" dirty="0" smtClean="0">
                <a:solidFill>
                  <a:schemeClr val="tx1"/>
                </a:solidFill>
              </a:rPr>
              <a:t>A new rider has been added to the House and Senate bills related to retirement contributions funded by general revenue for public community/junior colleges.</a:t>
            </a:r>
          </a:p>
          <a:p>
            <a:pPr lvl="0"/>
            <a:r>
              <a:rPr lang="en-US" sz="2200" b="0" dirty="0" smtClean="0">
                <a:solidFill>
                  <a:schemeClr val="tx1"/>
                </a:solidFill>
              </a:rPr>
              <a:t>The rider has two provisions:</a:t>
            </a:r>
          </a:p>
          <a:p>
            <a:pPr lvl="1">
              <a:buFont typeface="Arial" pitchFamily="34" charset="0"/>
              <a:buChar char="–"/>
            </a:pPr>
            <a:r>
              <a:rPr lang="en-US" sz="2200" b="0" dirty="0" smtClean="0">
                <a:solidFill>
                  <a:schemeClr val="tx1"/>
                </a:solidFill>
              </a:rPr>
              <a:t>A limit on the use of General Revenue for retirement contributions to 6% of each district’s unrestricted General Revenue appropriations.</a:t>
            </a:r>
          </a:p>
          <a:p>
            <a:pPr lvl="1">
              <a:buFont typeface="Arial" pitchFamily="34" charset="0"/>
              <a:buChar char="–"/>
            </a:pPr>
            <a:r>
              <a:rPr lang="en-US" sz="2200" b="0" dirty="0" smtClean="0">
                <a:solidFill>
                  <a:schemeClr val="tx1"/>
                </a:solidFill>
              </a:rPr>
              <a:t>A reference to potential legislation by the Eighty-second Legislature relating to state retirement contributions for public community/junior colleges.</a:t>
            </a:r>
          </a:p>
          <a:p>
            <a:pPr lvl="0"/>
            <a:r>
              <a:rPr lang="en-US" sz="2200" b="0" dirty="0" smtClean="0">
                <a:solidFill>
                  <a:schemeClr val="tx1"/>
                </a:solidFill>
              </a:rPr>
              <a:t>TRS is still trying to gain an understanding of the actual impact of this rider. </a:t>
            </a:r>
            <a:endParaRPr lang="en-US" sz="22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TRS-Care and TRS-</a:t>
            </a:r>
            <a:r>
              <a:rPr lang="en-US" dirty="0" err="1" smtClean="0">
                <a:latin typeface="Arial" charset="0"/>
                <a:ea typeface="ＭＳ Ｐゴシック" pitchFamily="34" charset="-128"/>
                <a:cs typeface="Arial" charset="0"/>
              </a:rPr>
              <a:t>ActiveCare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 Issues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533400" y="1681225"/>
            <a:ext cx="8077200" cy="4724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TRS-</a:t>
            </a:r>
            <a:r>
              <a:rPr lang="en-US" sz="2200" b="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ActiveCare</a:t>
            </a: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 funding from state and districts is a fixed amount that has not changed since the program was created ($225 combined per member per month).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TRS board voted to increase TRS-</a:t>
            </a:r>
            <a:r>
              <a:rPr lang="en-US" sz="2200" b="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ActiveCare</a:t>
            </a: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 premiums by 9.5% and made plan design changes at the February 2011 board meeting.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TRS-Care currently has a positive balance of nearly $800 million, but will be depleted as program costs exceed revenues.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Due to the relative health of the fund, there have been no premium increases since FY 2005.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Depletion date depends on state contribution assumptions.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200" b="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rPr>
              <a:t>TRS board will not consider other options for TRS-Care until after the legislative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Depletion Date Accelerates at 0.5%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/>
            </a:r>
            <a:b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8839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4827</TotalTime>
  <Words>1013</Words>
  <Application>Microsoft Office PowerPoint</Application>
  <PresentationFormat>On-screen Show (4:3)</PresentationFormat>
  <Paragraphs>117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Teacher Retirement System Issues and Challenges for the 82nd Regular Session    Presentation to the TASSCUBO Winter Conference  February 21, 2011</vt:lpstr>
      <vt:lpstr>Topics for Discussion</vt:lpstr>
      <vt:lpstr>Pension Trust Fund Status</vt:lpstr>
      <vt:lpstr>Pension Trust Fund Status</vt:lpstr>
      <vt:lpstr>Diversified Portfolio Review Overview of Results as of 09/30/10</vt:lpstr>
      <vt:lpstr>TRS Budget Issues for FY 2012-13 </vt:lpstr>
      <vt:lpstr>TRS Budget Issues for FY 2012-13 (Cont’d)</vt:lpstr>
      <vt:lpstr>TRS-Care and TRS-ActiveCare Issues</vt:lpstr>
      <vt:lpstr>Depletion Date Accelerates at 0.5% </vt:lpstr>
      <vt:lpstr>TRS Legislative Issues</vt:lpstr>
      <vt:lpstr>TRS Administrative Initiatives</vt:lpstr>
      <vt:lpstr>Board of Trustees Spring Elections</vt:lpstr>
      <vt:lpstr>Questions?</vt:lpstr>
    </vt:vector>
  </TitlesOfParts>
  <Company>GCI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quattrochia</dc:creator>
  <cp:lastModifiedBy>Cammi Derr</cp:lastModifiedBy>
  <cp:revision>329</cp:revision>
  <dcterms:created xsi:type="dcterms:W3CDTF">2008-10-07T19:11:36Z</dcterms:created>
  <dcterms:modified xsi:type="dcterms:W3CDTF">2011-03-14T13:09:54Z</dcterms:modified>
</cp:coreProperties>
</file>